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3" r:id="rId1"/>
  </p:sldMasterIdLst>
  <p:notesMasterIdLst>
    <p:notesMasterId r:id="rId21"/>
  </p:notesMasterIdLst>
  <p:sldIdLst>
    <p:sldId id="426" r:id="rId2"/>
    <p:sldId id="439" r:id="rId3"/>
    <p:sldId id="450" r:id="rId4"/>
    <p:sldId id="440" r:id="rId5"/>
    <p:sldId id="441" r:id="rId6"/>
    <p:sldId id="442" r:id="rId7"/>
    <p:sldId id="443" r:id="rId8"/>
    <p:sldId id="445" r:id="rId9"/>
    <p:sldId id="447" r:id="rId10"/>
    <p:sldId id="456" r:id="rId11"/>
    <p:sldId id="448" r:id="rId12"/>
    <p:sldId id="458" r:id="rId13"/>
    <p:sldId id="449" r:id="rId14"/>
    <p:sldId id="444" r:id="rId15"/>
    <p:sldId id="446" r:id="rId16"/>
    <p:sldId id="452" r:id="rId17"/>
    <p:sldId id="455" r:id="rId18"/>
    <p:sldId id="454" r:id="rId19"/>
    <p:sldId id="43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9" autoAdjust="0"/>
  </p:normalViewPr>
  <p:slideViewPr>
    <p:cSldViewPr showGuides="1">
      <p:cViewPr varScale="1">
        <p:scale>
          <a:sx n="91" d="100"/>
          <a:sy n="91" d="100"/>
        </p:scale>
        <p:origin x="-2130" y="-102"/>
      </p:cViewPr>
      <p:guideLst>
        <p:guide orient="horz" pos="2160"/>
        <p:guide pos="28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Удобно ли вам  обучаться в онлайн</a:t>
            </a:r>
            <a:r>
              <a:rPr lang="ru-RU" sz="1800" baseline="0" dirty="0" smtClean="0"/>
              <a:t> формате?  </a:t>
            </a:r>
            <a:endParaRPr lang="ru-RU" sz="1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Удобно ли вам обучаться в дистанционном формате</c:v>
                </c:pt>
              </c:strCache>
            </c:strRef>
          </c:tx>
          <c:dLbls>
            <c:dLbl>
              <c:idx val="1"/>
              <c:layout>
                <c:manualLayout>
                  <c:x val="0.14642979838991191"/>
                  <c:y val="-6.7432639212582522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54-4D8F-AEC8-85051EF46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020466896189535E-2"/>
                  <c:y val="-1.7416226750001783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54-4D8F-AEC8-85051EF46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22238562751921E-2"/>
                  <c:y val="-4.6008054748258323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54-4D8F-AEC8-85051EF46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удобно</c:v>
                </c:pt>
                <c:pt idx="1">
                  <c:v>Да, но сложно</c:v>
                </c:pt>
                <c:pt idx="2">
                  <c:v>Нет, очень трудно</c:v>
                </c:pt>
                <c:pt idx="3">
                  <c:v>Нет, очень легко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57.9</c:v>
                </c:pt>
                <c:pt idx="1">
                  <c:v>33.300000000000004</c:v>
                </c:pt>
                <c:pt idx="2">
                  <c:v>5.3</c:v>
                </c:pt>
                <c:pt idx="3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54-4D8F-AEC8-85051EF46B2C}"/>
            </c:ext>
          </c:extLst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Возможность скачать материалы (лекции, презентации)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E7-4A93-93B2-512A332219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Индивидуальный темп обучения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E7-4A93-93B2-512A332219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Самообучение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29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E7-4A93-93B2-512A332219D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Возможность проверить свои знания со помощью тестов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29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E7-4A93-93B2-512A332219D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Наличие дополнительного материала по дисциплине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E7-4A93-93B2-512A332219D9}"/>
            </c:ext>
          </c:extLst>
        </c:ser>
        <c:dLbls>
          <c:showVal val="1"/>
        </c:dLbls>
        <c:gapWidth val="75"/>
        <c:axId val="149354752"/>
        <c:axId val="149438464"/>
      </c:barChart>
      <c:catAx>
        <c:axId val="149354752"/>
        <c:scaling>
          <c:orientation val="minMax"/>
        </c:scaling>
        <c:axPos val="b"/>
        <c:numFmt formatCode="General" sourceLinked="1"/>
        <c:majorTickMark val="none"/>
        <c:tickLblPos val="nextTo"/>
        <c:crossAx val="149438464"/>
        <c:crosses val="autoZero"/>
        <c:auto val="1"/>
        <c:lblAlgn val="ctr"/>
        <c:lblOffset val="100"/>
      </c:catAx>
      <c:valAx>
        <c:axId val="1494384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 b="1" baseline="0"/>
            </a:pPr>
            <a:endParaRPr lang="ru-RU"/>
          </a:p>
        </c:txPr>
        <c:crossAx val="14935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48372142464024E-2"/>
          <c:y val="0.48004421814664394"/>
          <c:w val="0.93743847382688561"/>
          <c:h val="0.51737929780869063"/>
        </c:manualLayout>
      </c:layout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Удобно ли вам  обучаться в онлайн</a:t>
            </a:r>
            <a:r>
              <a:rPr lang="ru-RU" sz="1800" baseline="0" dirty="0" smtClean="0"/>
              <a:t> формате?  </a:t>
            </a:r>
            <a:endParaRPr lang="ru-RU" sz="1800" dirty="0"/>
          </a:p>
        </c:rich>
      </c:tx>
      <c:layout>
        <c:manualLayout>
          <c:xMode val="edge"/>
          <c:yMode val="edge"/>
          <c:x val="9.1713023949719877E-2"/>
          <c:y val="1.734779924270711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Удобно ли вам обучаться в дистанционном формате</c:v>
                </c:pt>
              </c:strCache>
            </c:strRef>
          </c:tx>
          <c:dLbls>
            <c:dLbl>
              <c:idx val="0"/>
              <c:layout>
                <c:manualLayout>
                  <c:x val="1.3968862690278416E-2"/>
                  <c:y val="3.5561245057097582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4D-4930-ADC9-1AA31C89F8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6421003148377E-2"/>
                  <c:y val="-0.1001785241781406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4D-4930-ADC9-1AA31C89F8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4D-4930-ADC9-1AA31C89F8B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4D-4930-ADC9-1AA31C89F8B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удобно</c:v>
                </c:pt>
                <c:pt idx="1">
                  <c:v>Да, но сложно</c:v>
                </c:pt>
                <c:pt idx="2">
                  <c:v>Нет, очень трудно</c:v>
                </c:pt>
                <c:pt idx="3">
                  <c:v>Нет, очень легко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4D-4930-ADC9-1AA31C89F8B1}"/>
            </c:ext>
          </c:extLst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 процессом обучения в онлайн формате? </c:v>
                </c:pt>
              </c:strCache>
            </c:strRef>
          </c:tx>
          <c:explosion val="11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47-4A55-820E-C9D91497207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Удовлетворены ли вы процессом обучения в </a:t>
            </a:r>
            <a:r>
              <a:rPr lang="ru-RU" dirty="0" err="1"/>
              <a:t>онлайн</a:t>
            </a:r>
            <a:r>
              <a:rPr lang="ru-RU" dirty="0"/>
              <a:t> </a:t>
            </a:r>
            <a:r>
              <a:rPr lang="ru-RU" dirty="0" smtClean="0"/>
              <a:t>формате?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 процессом обучения в онлайн формате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49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6-44E6-966C-A7C3F9211B1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292769528335306"/>
          <c:y val="1.4222122679806265E-2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7289523579988891"/>
          <c:y val="0.46068708674044861"/>
          <c:w val="0.56660949740141853"/>
          <c:h val="0.501231478470484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Удобно ли вам работать в системе Moodle?</c:v>
                </c:pt>
              </c:strCache>
            </c:strRef>
          </c:tx>
          <c:dLbls>
            <c:dLbl>
              <c:idx val="2"/>
              <c:layout>
                <c:manualLayout>
                  <c:x val="-8.5206125925706228E-2"/>
                  <c:y val="6.8600278096624581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E5-4071-AFD4-CEC26F160D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175174966456667"/>
                  <c:y val="-1.7158001810427701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E5-4071-AFD4-CEC26F160D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удобно</c:v>
                </c:pt>
                <c:pt idx="1">
                  <c:v>Да, но сложно</c:v>
                </c:pt>
                <c:pt idx="2">
                  <c:v>Нет, очень трудно</c:v>
                </c:pt>
                <c:pt idx="3">
                  <c:v>Нет, очень легко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78.900000000000006</c:v>
                </c:pt>
                <c:pt idx="1">
                  <c:v>15.8</c:v>
                </c:pt>
                <c:pt idx="2">
                  <c:v>3.5</c:v>
                </c:pt>
                <c:pt idx="3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E5-4071-AFD4-CEC26F160DB9}"/>
            </c:ext>
          </c:extLst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209405865672111"/>
          <c:y val="0.16027238250704803"/>
          <c:w val="0.70401292536631377"/>
          <c:h val="0.1848409343300023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292769528335306"/>
          <c:y val="1.4222122679806265E-2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7289523579988891"/>
          <c:y val="0.46068708674044861"/>
          <c:w val="0.56660949740141853"/>
          <c:h val="0.501231478470484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Удобно ли вам работать в системе Moodle?</c:v>
                </c:pt>
              </c:strCache>
            </c:strRef>
          </c:tx>
          <c:dLbls>
            <c:dLbl>
              <c:idx val="2"/>
              <c:layout>
                <c:manualLayout>
                  <c:x val="-8.5206125925706228E-2"/>
                  <c:y val="6.8600278096624581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D3-4B62-A3DA-85111A16A0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D3-4B62-A3DA-85111A16A0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удобно</c:v>
                </c:pt>
                <c:pt idx="1">
                  <c:v>Да, но сложно</c:v>
                </c:pt>
                <c:pt idx="2">
                  <c:v>Нет, очень трудно</c:v>
                </c:pt>
                <c:pt idx="3">
                  <c:v>Нет, очень легко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21.7</c:v>
                </c:pt>
                <c:pt idx="2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D3-4B62-A3DA-85111A16A001}"/>
            </c:ext>
          </c:extLst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209405865672111"/>
          <c:y val="0.16027238250704803"/>
          <c:w val="0.74439610686939683"/>
          <c:h val="0.2245890457691062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 какими трудностями Вы столкнулись в процессе </a:t>
            </a:r>
            <a:r>
              <a:rPr lang="ru-RU" sz="1600" dirty="0" smtClean="0"/>
              <a:t>обучения в режиме онлайн?</a:t>
            </a:r>
            <a:endParaRPr lang="ru-RU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1954668272707445"/>
          <c:y val="0.45765558661603029"/>
          <c:w val="0.47418607128444584"/>
          <c:h val="0.486040109074061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какими трудностями Вы столкнулись в процессе дистанционного обучения?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Недостаточное владение компьютерными технологиями</c:v>
                </c:pt>
                <c:pt idx="1">
                  <c:v>Сложность выполнения практических занятий</c:v>
                </c:pt>
                <c:pt idx="2">
                  <c:v>Недостаточное количество предоставляемой преподавателем материалов и информации </c:v>
                </c:pt>
                <c:pt idx="3">
                  <c:v>Другие причины (ограниченность времени, технические проблемы)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39.1</c:v>
                </c:pt>
                <c:pt idx="1">
                  <c:v>17.399999999999999</c:v>
                </c:pt>
                <c:pt idx="2" formatCode="0.0">
                  <c:v>8.7000000000000011</c:v>
                </c:pt>
                <c:pt idx="3">
                  <c:v>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D6-4624-96A2-E2746307E48A}"/>
            </c:ext>
          </c:extLst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9.4968080469691477E-2"/>
          <c:y val="0.17836663834178426"/>
          <c:w val="0.80627544232977022"/>
          <c:h val="0.2526740750197146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 какими трудностями Вы столкнулись в процессе </a:t>
            </a:r>
            <a:r>
              <a:rPr lang="ru-RU" sz="1600" dirty="0" smtClean="0"/>
              <a:t>обучения в режиме онлайн?</a:t>
            </a:r>
            <a:endParaRPr lang="ru-RU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1954668272707445"/>
          <c:y val="0.45765558661603029"/>
          <c:w val="0.47418607128444584"/>
          <c:h val="0.486040109074061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какими трудностями Вы столкнулись в процессе дистанционного обучения?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Недостаточное владение компьютерными технологиями</c:v>
                </c:pt>
                <c:pt idx="1">
                  <c:v>Сложность выполнения практических занятий</c:v>
                </c:pt>
                <c:pt idx="2">
                  <c:v>Недостаточное количество предоставляемой преподавателем материалов и информации </c:v>
                </c:pt>
                <c:pt idx="3">
                  <c:v>Другие причины (ограниченность времени, технические проблемы)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17.5</c:v>
                </c:pt>
                <c:pt idx="1">
                  <c:v>28.1</c:v>
                </c:pt>
                <c:pt idx="2" formatCode="0.0">
                  <c:v>7</c:v>
                </c:pt>
                <c:pt idx="3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5-4924-8A5D-E4D137D7B69F}"/>
            </c:ext>
          </c:extLst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1.4697441025071277E-2"/>
          <c:y val="0.19908426489240952"/>
          <c:w val="0.83669153248205475"/>
          <c:h val="0.2261783513315561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Технические перебои в процессе воспроизведения материала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5-4D27-9E9C-9E15C738BD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Проблемы со звуком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5-4D27-9E9C-9E15C738BD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Задержка кадра (плохая скорость)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F5-4D27-9E9C-9E15C738BD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Плохая обратная связь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F5-4D27-9E9C-9E15C738BD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Проблемы с загрузкой презентации преподавателем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F5-4D27-9E9C-9E15C738BDA0}"/>
            </c:ext>
          </c:extLst>
        </c:ser>
        <c:dLbls>
          <c:showVal val="1"/>
        </c:dLbls>
        <c:gapWidth val="75"/>
        <c:axId val="149143936"/>
        <c:axId val="149145472"/>
      </c:barChart>
      <c:catAx>
        <c:axId val="149143936"/>
        <c:scaling>
          <c:orientation val="minMax"/>
        </c:scaling>
        <c:axPos val="b"/>
        <c:numFmt formatCode="General" sourceLinked="1"/>
        <c:majorTickMark val="none"/>
        <c:tickLblPos val="nextTo"/>
        <c:crossAx val="149145472"/>
        <c:crosses val="autoZero"/>
        <c:auto val="1"/>
        <c:lblAlgn val="ctr"/>
        <c:lblOffset val="100"/>
      </c:catAx>
      <c:valAx>
        <c:axId val="14914547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 b="1" baseline="0"/>
            </a:pPr>
            <a:endParaRPr lang="ru-RU"/>
          </a:p>
        </c:txPr>
        <c:crossAx val="149143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036456780286551E-2"/>
          <c:y val="0.46596983230512345"/>
          <c:w val="0.94516129318960662"/>
          <c:h val="0.5048427682942519"/>
        </c:manualLayout>
      </c:layout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5FDAD-3F13-4AF6-9E80-FB30F2CF815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46D5C73-B583-43DB-841B-697786508F09}">
      <dgm:prSet/>
      <dgm:spPr/>
      <dgm:t>
        <a:bodyPr/>
        <a:lstStyle/>
        <a:p>
          <a:pPr algn="just" rtl="0"/>
          <a:r>
            <a:rPr lang="ru-RU" dirty="0" smtClean="0">
              <a:latin typeface="Arial" pitchFamily="34" charset="0"/>
              <a:cs typeface="Arial" pitchFamily="34" charset="0"/>
            </a:rPr>
            <a:t>Приказ № 954 от «12» августа 2020 г. «Об утверждении федерального государственного образовательного стандарта высшего образования – бакалавриат по направлению подготовки 38.03.01 Экономика»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CF17618-51A6-4FC6-BB7C-15D0C0647903}" type="parTrans" cxnId="{45A01B71-C6CE-453E-B158-19B73D5C35AB}">
      <dgm:prSet/>
      <dgm:spPr/>
      <dgm:t>
        <a:bodyPr/>
        <a:lstStyle/>
        <a:p>
          <a:endParaRPr lang="ru-RU"/>
        </a:p>
      </dgm:t>
    </dgm:pt>
    <dgm:pt modelId="{39A20F16-AC02-4E88-9FD4-60F43DB09D8F}" type="sibTrans" cxnId="{45A01B71-C6CE-453E-B158-19B73D5C35AB}">
      <dgm:prSet/>
      <dgm:spPr/>
      <dgm:t>
        <a:bodyPr/>
        <a:lstStyle/>
        <a:p>
          <a:endParaRPr lang="ru-RU"/>
        </a:p>
      </dgm:t>
    </dgm:pt>
    <dgm:pt modelId="{B28EAB33-5DCB-491B-B605-409D81F46E29}">
      <dgm:prSet/>
      <dgm:spPr/>
      <dgm:t>
        <a:bodyPr/>
        <a:lstStyle/>
        <a:p>
          <a:pPr algn="just" rtl="0"/>
          <a:r>
            <a:rPr lang="ru-RU" dirty="0" smtClean="0">
              <a:latin typeface="Arial" pitchFamily="34" charset="0"/>
              <a:cs typeface="Arial" pitchFamily="34" charset="0"/>
            </a:rPr>
            <a:t>Приказ № 970 от «12» августа 2020 г. «Об утверждении федерального государственного образовательного стандарта высшего образования – бакалавриат по направлению подготовки 38.03.02 Менеджмент»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71D3190-BE4E-4440-B9B3-CDCBD7113A36}" type="parTrans" cxnId="{25456E01-664F-4F4D-AD2B-348328CBB570}">
      <dgm:prSet/>
      <dgm:spPr/>
      <dgm:t>
        <a:bodyPr/>
        <a:lstStyle/>
        <a:p>
          <a:endParaRPr lang="ru-RU"/>
        </a:p>
      </dgm:t>
    </dgm:pt>
    <dgm:pt modelId="{BB39CED3-5FB8-4DE3-8BF0-EA384BCE4107}" type="sibTrans" cxnId="{25456E01-664F-4F4D-AD2B-348328CBB570}">
      <dgm:prSet/>
      <dgm:spPr/>
      <dgm:t>
        <a:bodyPr/>
        <a:lstStyle/>
        <a:p>
          <a:endParaRPr lang="ru-RU"/>
        </a:p>
      </dgm:t>
    </dgm:pt>
    <dgm:pt modelId="{969EF33F-D4A0-4CF7-B875-7250C4BB8957}">
      <dgm:prSet/>
      <dgm:spPr/>
      <dgm:t>
        <a:bodyPr/>
        <a:lstStyle/>
        <a:p>
          <a:pPr algn="just" rtl="0"/>
          <a:r>
            <a:rPr lang="ru-RU" dirty="0" smtClean="0">
              <a:latin typeface="Arial" pitchFamily="34" charset="0"/>
              <a:cs typeface="Arial" pitchFamily="34" charset="0"/>
            </a:rPr>
            <a:t>Организация может осуществляться в очной, </a:t>
          </a:r>
          <a:r>
            <a:rPr lang="ru-RU" b="1" u="sng" dirty="0" smtClean="0">
              <a:latin typeface="Arial" pitchFamily="34" charset="0"/>
              <a:cs typeface="Arial" pitchFamily="34" charset="0"/>
            </a:rPr>
            <a:t>очно-заочной</a:t>
          </a:r>
          <a:r>
            <a:rPr lang="ru-RU" dirty="0" smtClean="0">
              <a:latin typeface="Arial" pitchFamily="34" charset="0"/>
              <a:cs typeface="Arial" pitchFamily="34" charset="0"/>
            </a:rPr>
            <a:t> и </a:t>
          </a:r>
          <a:r>
            <a:rPr lang="ru-RU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заочной формах</a:t>
          </a:r>
          <a:r>
            <a: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*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E7FFFFC-6313-4FE7-BB3A-C1B55B946F36}" type="parTrans" cxnId="{BE80E1C6-2C04-48A0-B8CF-5E2BF7A4B240}">
      <dgm:prSet/>
      <dgm:spPr/>
      <dgm:t>
        <a:bodyPr/>
        <a:lstStyle/>
        <a:p>
          <a:endParaRPr lang="ru-RU"/>
        </a:p>
      </dgm:t>
    </dgm:pt>
    <dgm:pt modelId="{A0D2A3A8-C403-46CD-B8F5-1075586D24C9}" type="sibTrans" cxnId="{BE80E1C6-2C04-48A0-B8CF-5E2BF7A4B240}">
      <dgm:prSet/>
      <dgm:spPr/>
      <dgm:t>
        <a:bodyPr/>
        <a:lstStyle/>
        <a:p>
          <a:endParaRPr lang="ru-RU"/>
        </a:p>
      </dgm:t>
    </dgm:pt>
    <dgm:pt modelId="{601D03FA-96E7-447E-A595-037C129F03D9}" type="pres">
      <dgm:prSet presAssocID="{FB75FDAD-3F13-4AF6-9E80-FB30F2CF8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5058B-AFA1-48EA-99ED-EDA365100736}" type="pres">
      <dgm:prSet presAssocID="{E46D5C73-B583-43DB-841B-697786508F09}" presName="parentText" presStyleLbl="node1" presStyleIdx="0" presStyleCnt="3" custLinFactNeighborX="-343" custLinFactNeighborY="67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FBCF2-3D3A-41D9-A097-6BEB73FF509A}" type="pres">
      <dgm:prSet presAssocID="{39A20F16-AC02-4E88-9FD4-60F43DB09D8F}" presName="spacer" presStyleCnt="0"/>
      <dgm:spPr/>
    </dgm:pt>
    <dgm:pt modelId="{288B95B9-F3B9-4A2D-BF0E-5F4F8BBD7538}" type="pres">
      <dgm:prSet presAssocID="{B28EAB33-5DCB-491B-B605-409D81F46E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1399-95B5-46DA-8000-A6E94C72132F}" type="pres">
      <dgm:prSet presAssocID="{BB39CED3-5FB8-4DE3-8BF0-EA384BCE4107}" presName="spacer" presStyleCnt="0"/>
      <dgm:spPr/>
    </dgm:pt>
    <dgm:pt modelId="{8CB717FC-F687-4277-B966-A24558372521}" type="pres">
      <dgm:prSet presAssocID="{969EF33F-D4A0-4CF7-B875-7250C4BB89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01B71-C6CE-453E-B158-19B73D5C35AB}" srcId="{FB75FDAD-3F13-4AF6-9E80-FB30F2CF815B}" destId="{E46D5C73-B583-43DB-841B-697786508F09}" srcOrd="0" destOrd="0" parTransId="{ECF17618-51A6-4FC6-BB7C-15D0C0647903}" sibTransId="{39A20F16-AC02-4E88-9FD4-60F43DB09D8F}"/>
    <dgm:cxn modelId="{BE80E1C6-2C04-48A0-B8CF-5E2BF7A4B240}" srcId="{FB75FDAD-3F13-4AF6-9E80-FB30F2CF815B}" destId="{969EF33F-D4A0-4CF7-B875-7250C4BB8957}" srcOrd="2" destOrd="0" parTransId="{2E7FFFFC-6313-4FE7-BB3A-C1B55B946F36}" sibTransId="{A0D2A3A8-C403-46CD-B8F5-1075586D24C9}"/>
    <dgm:cxn modelId="{AE220561-C823-4A4E-961B-4E66EDFC0CBC}" type="presOf" srcId="{B28EAB33-5DCB-491B-B605-409D81F46E29}" destId="{288B95B9-F3B9-4A2D-BF0E-5F4F8BBD7538}" srcOrd="0" destOrd="0" presId="urn:microsoft.com/office/officeart/2005/8/layout/vList2"/>
    <dgm:cxn modelId="{191B02C1-3279-4E24-8B1A-3E2A865EAA57}" type="presOf" srcId="{E46D5C73-B583-43DB-841B-697786508F09}" destId="{BDB5058B-AFA1-48EA-99ED-EDA365100736}" srcOrd="0" destOrd="0" presId="urn:microsoft.com/office/officeart/2005/8/layout/vList2"/>
    <dgm:cxn modelId="{D9E5C523-04E3-41C1-9826-F792138800EC}" type="presOf" srcId="{FB75FDAD-3F13-4AF6-9E80-FB30F2CF815B}" destId="{601D03FA-96E7-447E-A595-037C129F03D9}" srcOrd="0" destOrd="0" presId="urn:microsoft.com/office/officeart/2005/8/layout/vList2"/>
    <dgm:cxn modelId="{25456E01-664F-4F4D-AD2B-348328CBB570}" srcId="{FB75FDAD-3F13-4AF6-9E80-FB30F2CF815B}" destId="{B28EAB33-5DCB-491B-B605-409D81F46E29}" srcOrd="1" destOrd="0" parTransId="{B71D3190-BE4E-4440-B9B3-CDCBD7113A36}" sibTransId="{BB39CED3-5FB8-4DE3-8BF0-EA384BCE4107}"/>
    <dgm:cxn modelId="{A9DC7BF0-320E-4B3A-8F98-6F27CA983395}" type="presOf" srcId="{969EF33F-D4A0-4CF7-B875-7250C4BB8957}" destId="{8CB717FC-F687-4277-B966-A24558372521}" srcOrd="0" destOrd="0" presId="urn:microsoft.com/office/officeart/2005/8/layout/vList2"/>
    <dgm:cxn modelId="{8B4074C7-16C4-4DC3-BFBA-1F3348D31176}" type="presParOf" srcId="{601D03FA-96E7-447E-A595-037C129F03D9}" destId="{BDB5058B-AFA1-48EA-99ED-EDA365100736}" srcOrd="0" destOrd="0" presId="urn:microsoft.com/office/officeart/2005/8/layout/vList2"/>
    <dgm:cxn modelId="{01181EDD-B3D7-464B-A3C7-0F2132737690}" type="presParOf" srcId="{601D03FA-96E7-447E-A595-037C129F03D9}" destId="{3C0FBCF2-3D3A-41D9-A097-6BEB73FF509A}" srcOrd="1" destOrd="0" presId="urn:microsoft.com/office/officeart/2005/8/layout/vList2"/>
    <dgm:cxn modelId="{C1488A33-76C3-4A67-AE8A-B8DC89A5E92C}" type="presParOf" srcId="{601D03FA-96E7-447E-A595-037C129F03D9}" destId="{288B95B9-F3B9-4A2D-BF0E-5F4F8BBD7538}" srcOrd="2" destOrd="0" presId="urn:microsoft.com/office/officeart/2005/8/layout/vList2"/>
    <dgm:cxn modelId="{DDF63037-E749-43FA-A794-608059527A64}" type="presParOf" srcId="{601D03FA-96E7-447E-A595-037C129F03D9}" destId="{7B191399-95B5-46DA-8000-A6E94C72132F}" srcOrd="3" destOrd="0" presId="urn:microsoft.com/office/officeart/2005/8/layout/vList2"/>
    <dgm:cxn modelId="{27449444-FC2B-4BB9-BFF7-2298848C585E}" type="presParOf" srcId="{601D03FA-96E7-447E-A595-037C129F03D9}" destId="{8CB717FC-F687-4277-B966-A245583725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96373-43F5-4326-A0AA-A5E14B1438C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653EA988-3973-4D38-BA66-18C8C51DD4CD}">
      <dgm:prSet/>
      <dgm:spPr/>
      <dgm:t>
        <a:bodyPr/>
        <a:lstStyle/>
        <a:p>
          <a:pPr algn="l" rtl="0"/>
          <a:r>
            <a:rPr lang="ru-RU" dirty="0" smtClean="0"/>
            <a:t>Основу образовательного процесса при </a:t>
          </a:r>
          <a:r>
            <a:rPr lang="ru-RU" dirty="0" err="1" smtClean="0"/>
            <a:t>онлайн</a:t>
          </a:r>
          <a:r>
            <a:rPr lang="ru-RU" dirty="0" smtClean="0"/>
            <a:t> обучении в дистанционном формате составляет </a:t>
          </a:r>
          <a:r>
            <a:rPr lang="ru-RU" b="1" i="0" u="none" dirty="0" smtClean="0">
              <a:solidFill>
                <a:srgbClr val="FF0000"/>
              </a:solidFill>
            </a:rPr>
            <a:t>целенаправленная и контролируемая интенсивная самостоятельная работа обучаемого</a:t>
          </a:r>
          <a:r>
            <a:rPr lang="ru-RU" i="0" u="none" dirty="0" smtClean="0">
              <a:solidFill>
                <a:srgbClr val="FF0000"/>
              </a:solidFill>
            </a:rPr>
            <a:t>, </a:t>
          </a:r>
          <a:r>
            <a:rPr lang="ru-RU" dirty="0" smtClean="0"/>
            <a:t>который может учиться в удобном для себя месте, имея при себе комплект специальных средств обучения и </a:t>
          </a:r>
          <a:r>
            <a:rPr lang="ru-RU" b="1" i="0" dirty="0" smtClean="0"/>
            <a:t>согласованную возможность контакта с преподавателем</a:t>
          </a:r>
          <a:r>
            <a:rPr lang="ru-RU" i="0" dirty="0" smtClean="0"/>
            <a:t>.</a:t>
          </a:r>
          <a:endParaRPr lang="ru-RU" i="0" dirty="0"/>
        </a:p>
      </dgm:t>
    </dgm:pt>
    <dgm:pt modelId="{E892ED7D-A1B7-46B5-BA26-30E467D0271D}" type="parTrans" cxnId="{202A9172-6455-48EB-A5DB-A96485E5F753}">
      <dgm:prSet/>
      <dgm:spPr/>
      <dgm:t>
        <a:bodyPr/>
        <a:lstStyle/>
        <a:p>
          <a:endParaRPr lang="ru-RU"/>
        </a:p>
      </dgm:t>
    </dgm:pt>
    <dgm:pt modelId="{3A05A096-4EC2-42DB-A95B-D1C08C2CDA4A}" type="sibTrans" cxnId="{202A9172-6455-48EB-A5DB-A96485E5F753}">
      <dgm:prSet/>
      <dgm:spPr/>
      <dgm:t>
        <a:bodyPr/>
        <a:lstStyle/>
        <a:p>
          <a:endParaRPr lang="ru-RU"/>
        </a:p>
      </dgm:t>
    </dgm:pt>
    <dgm:pt modelId="{0A1F3148-DE56-4098-9CD8-87488C185D9E}" type="pres">
      <dgm:prSet presAssocID="{7AC96373-43F5-4326-A0AA-A5E14B143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69076E-4FD7-47D9-BFCD-A79A4BFA235E}" type="pres">
      <dgm:prSet presAssocID="{653EA988-3973-4D38-BA66-18C8C51DD4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3EA90-5A4B-42F0-8F29-2733B7521DDB}" type="presOf" srcId="{653EA988-3973-4D38-BA66-18C8C51DD4CD}" destId="{E169076E-4FD7-47D9-BFCD-A79A4BFA235E}" srcOrd="0" destOrd="0" presId="urn:microsoft.com/office/officeart/2005/8/layout/vList2"/>
    <dgm:cxn modelId="{202A9172-6455-48EB-A5DB-A96485E5F753}" srcId="{7AC96373-43F5-4326-A0AA-A5E14B1438CB}" destId="{653EA988-3973-4D38-BA66-18C8C51DD4CD}" srcOrd="0" destOrd="0" parTransId="{E892ED7D-A1B7-46B5-BA26-30E467D0271D}" sibTransId="{3A05A096-4EC2-42DB-A95B-D1C08C2CDA4A}"/>
    <dgm:cxn modelId="{D07DDDEF-28C3-435C-9C53-5831BBC7ABE4}" type="presOf" srcId="{7AC96373-43F5-4326-A0AA-A5E14B1438CB}" destId="{0A1F3148-DE56-4098-9CD8-87488C185D9E}" srcOrd="0" destOrd="0" presId="urn:microsoft.com/office/officeart/2005/8/layout/vList2"/>
    <dgm:cxn modelId="{D72BD08F-2939-435B-AE60-40D0B4965BBE}" type="presParOf" srcId="{0A1F3148-DE56-4098-9CD8-87488C185D9E}" destId="{E169076E-4FD7-47D9-BFCD-A79A4BFA23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48D396-A96B-4C26-8F03-5E1EF62F31E7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F435FA2-A6E2-4585-BF04-B9A0F261615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 стороны обучающихся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0113D39-425E-400A-9916-1C05AA12809C}" type="parTrans" cxnId="{5F1F9FDE-591E-4DA1-B37D-D8ADDFB9E8A1}">
      <dgm:prSet/>
      <dgm:spPr/>
      <dgm:t>
        <a:bodyPr/>
        <a:lstStyle/>
        <a:p>
          <a:endParaRPr lang="ru-RU"/>
        </a:p>
      </dgm:t>
    </dgm:pt>
    <dgm:pt modelId="{06654DB3-3AC4-49A0-865F-61E216EC5C9E}" type="sibTrans" cxnId="{5F1F9FDE-591E-4DA1-B37D-D8ADDFB9E8A1}">
      <dgm:prSet/>
      <dgm:spPr/>
      <dgm:t>
        <a:bodyPr/>
        <a:lstStyle/>
        <a:p>
          <a:endParaRPr lang="ru-RU"/>
        </a:p>
      </dgm:t>
    </dgm:pt>
    <dgm:pt modelId="{E4261A99-7A95-4928-BAD1-A40212E64109}">
      <dgm:prSet custT="1"/>
      <dgm:spPr/>
      <dgm:t>
        <a:bodyPr/>
        <a:lstStyle/>
        <a:p>
          <a:pPr rtl="0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Формат онлайн обучения увеличил объем самостоятельной работы обучающихся, выполнение которой требует больших временных затрат, дополнительных усилий со стороны обучающихся.	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A2A07FF-B28F-435C-9207-AC4B970E6AFE}" type="parTrans" cxnId="{52A6ECBD-A1D2-4697-9EF5-E868FAEEFBBB}">
      <dgm:prSet/>
      <dgm:spPr/>
      <dgm:t>
        <a:bodyPr/>
        <a:lstStyle/>
        <a:p>
          <a:endParaRPr lang="ru-RU"/>
        </a:p>
      </dgm:t>
    </dgm:pt>
    <dgm:pt modelId="{2ACA51E5-0611-4598-863E-6A5F27EB8E66}" type="sibTrans" cxnId="{52A6ECBD-A1D2-4697-9EF5-E868FAEEFBBB}">
      <dgm:prSet/>
      <dgm:spPr/>
      <dgm:t>
        <a:bodyPr/>
        <a:lstStyle/>
        <a:p>
          <a:endParaRPr lang="ru-RU"/>
        </a:p>
      </dgm:t>
    </dgm:pt>
    <dgm:pt modelId="{5446D31F-5E79-4324-9340-64A1E8730E0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 стороны преподавателей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86051E7-CB06-4899-8EC7-54606D81AAD0}" type="parTrans" cxnId="{4ADB7AE2-3DC0-448A-98D1-390DAA7A5756}">
      <dgm:prSet/>
      <dgm:spPr/>
      <dgm:t>
        <a:bodyPr/>
        <a:lstStyle/>
        <a:p>
          <a:endParaRPr lang="ru-RU"/>
        </a:p>
      </dgm:t>
    </dgm:pt>
    <dgm:pt modelId="{7AB7BD5E-6BD8-434A-AB5D-2DE8441D5958}" type="sibTrans" cxnId="{4ADB7AE2-3DC0-448A-98D1-390DAA7A5756}">
      <dgm:prSet/>
      <dgm:spPr/>
      <dgm:t>
        <a:bodyPr/>
        <a:lstStyle/>
        <a:p>
          <a:endParaRPr lang="ru-RU"/>
        </a:p>
      </dgm:t>
    </dgm:pt>
    <dgm:pt modelId="{5A95664C-1858-45BC-B68A-A89A97BBBF1A}">
      <dgm:prSet custT="1"/>
      <dgm:spPr/>
      <dgm:t>
        <a:bodyPr/>
        <a:lstStyle/>
        <a:p>
          <a:pPr algn="l" rtl="0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Подбор заданий, контроль за выполнением и проверка привели к увеличению рабочей нагрузки преподавателей</a:t>
          </a:r>
          <a:r>
            <a:rPr lang="ru-RU" sz="1200" dirty="0" smtClean="0"/>
            <a:t>.</a:t>
          </a:r>
          <a:endParaRPr lang="ru-RU" sz="1200" dirty="0"/>
        </a:p>
      </dgm:t>
    </dgm:pt>
    <dgm:pt modelId="{6F73A54E-984F-4347-9A36-F00B1F277DF0}" type="parTrans" cxnId="{C273B326-61B2-4E0F-97CB-F7CC5943AE11}">
      <dgm:prSet/>
      <dgm:spPr/>
      <dgm:t>
        <a:bodyPr/>
        <a:lstStyle/>
        <a:p>
          <a:endParaRPr lang="ru-RU"/>
        </a:p>
      </dgm:t>
    </dgm:pt>
    <dgm:pt modelId="{C95B22CA-76C9-4E1A-99C7-D0C99B421780}" type="sibTrans" cxnId="{C273B326-61B2-4E0F-97CB-F7CC5943AE11}">
      <dgm:prSet/>
      <dgm:spPr/>
      <dgm:t>
        <a:bodyPr/>
        <a:lstStyle/>
        <a:p>
          <a:endParaRPr lang="ru-RU"/>
        </a:p>
      </dgm:t>
    </dgm:pt>
    <dgm:pt modelId="{74246E84-4D80-4BF0-B4C2-E2F5CB91708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Взаимодействие преподавателя и обучающегося играет важную роль в любом учебно-методическом процессе</a:t>
          </a:r>
        </a:p>
      </dgm:t>
    </dgm:pt>
    <dgm:pt modelId="{A5AA632F-7450-4D5C-8DCF-D9D5E4AC5E3A}" type="parTrans" cxnId="{40CD19AE-76AC-4ED1-851C-F17027D8566B}">
      <dgm:prSet/>
      <dgm:spPr/>
      <dgm:t>
        <a:bodyPr/>
        <a:lstStyle/>
        <a:p>
          <a:endParaRPr lang="ru-RU"/>
        </a:p>
      </dgm:t>
    </dgm:pt>
    <dgm:pt modelId="{68D258DF-1128-4C4F-8C58-24832B145E27}" type="sibTrans" cxnId="{40CD19AE-76AC-4ED1-851C-F17027D8566B}">
      <dgm:prSet/>
      <dgm:spPr/>
      <dgm:t>
        <a:bodyPr/>
        <a:lstStyle/>
        <a:p>
          <a:endParaRPr lang="ru-RU"/>
        </a:p>
      </dgm:t>
    </dgm:pt>
    <dgm:pt modelId="{84A548DE-2B74-43BB-8255-AD35EC5E0FEC}">
      <dgm:prSet custT="1"/>
      <dgm:spPr/>
      <dgm:t>
        <a:bodyPr/>
        <a:lstStyle/>
        <a:p>
          <a:pPr rtl="0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Цифровые технологии, актуализация учебных программ требуют постоянного поиска новых методов и приемов, которые могут повысить эффективность образовательного процесса.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C1BFCAD-1A34-416A-9851-0AAD23EFF198}" type="parTrans" cxnId="{A8D5D28B-17FA-41C7-B542-0CFE01AFCDBA}">
      <dgm:prSet/>
      <dgm:spPr/>
      <dgm:t>
        <a:bodyPr/>
        <a:lstStyle/>
        <a:p>
          <a:endParaRPr lang="ru-RU"/>
        </a:p>
      </dgm:t>
    </dgm:pt>
    <dgm:pt modelId="{5428E6AA-475D-444F-88BC-9AFCDDBCA2D3}" type="sibTrans" cxnId="{A8D5D28B-17FA-41C7-B542-0CFE01AFCDBA}">
      <dgm:prSet/>
      <dgm:spPr/>
      <dgm:t>
        <a:bodyPr/>
        <a:lstStyle/>
        <a:p>
          <a:endParaRPr lang="ru-RU"/>
        </a:p>
      </dgm:t>
    </dgm:pt>
    <dgm:pt modelId="{A99B3424-1E90-4DD4-9B8D-8C4088BED369}">
      <dgm:prSet custT="1"/>
      <dgm:spPr/>
      <dgm:t>
        <a:bodyPr/>
        <a:lstStyle/>
        <a:p>
          <a:pPr rtl="0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Онлайн обучение диктует необходимость творческих подходов к выбору организационных форм занятий, использование традиционных и инновационных методов и техник.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C6C59FD-97B5-407F-9D0B-65F7A17595B7}" type="parTrans" cxnId="{230C803D-7896-4FE7-BF51-9551A89876A8}">
      <dgm:prSet/>
      <dgm:spPr/>
      <dgm:t>
        <a:bodyPr/>
        <a:lstStyle/>
        <a:p>
          <a:endParaRPr lang="ru-RU"/>
        </a:p>
      </dgm:t>
    </dgm:pt>
    <dgm:pt modelId="{0DA9DD31-BD34-4B93-AA70-4D47DCB072B9}" type="sibTrans" cxnId="{230C803D-7896-4FE7-BF51-9551A89876A8}">
      <dgm:prSet/>
      <dgm:spPr/>
      <dgm:t>
        <a:bodyPr/>
        <a:lstStyle/>
        <a:p>
          <a:endParaRPr lang="ru-RU"/>
        </a:p>
      </dgm:t>
    </dgm:pt>
    <dgm:pt modelId="{35421079-604C-4D5F-AEA6-8B069AB55C7D}">
      <dgm:prSet custT="1"/>
      <dgm:spPr/>
      <dgm:t>
        <a:bodyPr/>
        <a:lstStyle/>
        <a:p>
          <a:pPr rtl="0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Как показал опыт проведения занятий в условиях формата онлайн обучения необходим </a:t>
          </a:r>
          <a:r>
            <a:rPr lang="ru-RU" sz="13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постоянный</a:t>
          </a:r>
          <a:r>
            <a:rPr lang="ru-RU" sz="13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анализ, мониторинг и контроль</a:t>
          </a:r>
          <a:r>
            <a:rPr lang="ru-RU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взаимодействия преподавателя и обучающихся со стороны деканата.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7537C86-3FC0-4734-BC73-21BA18CCF90B}" type="parTrans" cxnId="{ECB6631A-B2A6-420B-B5D1-50CF31E23503}">
      <dgm:prSet/>
      <dgm:spPr/>
      <dgm:t>
        <a:bodyPr/>
        <a:lstStyle/>
        <a:p>
          <a:endParaRPr lang="ru-RU"/>
        </a:p>
      </dgm:t>
    </dgm:pt>
    <dgm:pt modelId="{8C34E807-6FA4-46F8-9727-24616AAF9CD6}" type="sibTrans" cxnId="{ECB6631A-B2A6-420B-B5D1-50CF31E23503}">
      <dgm:prSet/>
      <dgm:spPr/>
      <dgm:t>
        <a:bodyPr/>
        <a:lstStyle/>
        <a:p>
          <a:endParaRPr lang="ru-RU"/>
        </a:p>
      </dgm:t>
    </dgm:pt>
    <dgm:pt modelId="{7D667853-925A-4FAE-A26E-D61707E8E1DC}">
      <dgm:prSet custT="1"/>
      <dgm:spPr/>
      <dgm:t>
        <a:bodyPr/>
        <a:lstStyle/>
        <a:p>
          <a:pPr rtl="0"/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AE33331F-9505-4FDD-A97C-575F74BB8A66}" type="parTrans" cxnId="{B07EE0C5-291B-4281-BBFB-7879462738D9}">
      <dgm:prSet/>
      <dgm:spPr/>
      <dgm:t>
        <a:bodyPr/>
        <a:lstStyle/>
        <a:p>
          <a:endParaRPr lang="ru-RU"/>
        </a:p>
      </dgm:t>
    </dgm:pt>
    <dgm:pt modelId="{9BCBFEAF-5DDB-469B-8E65-ED459ABA8861}" type="sibTrans" cxnId="{B07EE0C5-291B-4281-BBFB-7879462738D9}">
      <dgm:prSet/>
      <dgm:spPr/>
      <dgm:t>
        <a:bodyPr/>
        <a:lstStyle/>
        <a:p>
          <a:endParaRPr lang="ru-RU"/>
        </a:p>
      </dgm:t>
    </dgm:pt>
    <dgm:pt modelId="{9984921E-672B-4507-8E79-B0448A58EF63}">
      <dgm:prSet custT="1"/>
      <dgm:spPr/>
      <dgm:t>
        <a:bodyPr/>
        <a:lstStyle/>
        <a:p>
          <a:pPr rtl="0"/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44C3D1A-30C3-430B-94E3-785DB93046A0}" type="parTrans" cxnId="{0C881DE5-397A-4012-AE79-68AB02BFF7FE}">
      <dgm:prSet/>
      <dgm:spPr/>
      <dgm:t>
        <a:bodyPr/>
        <a:lstStyle/>
        <a:p>
          <a:endParaRPr lang="ru-RU"/>
        </a:p>
      </dgm:t>
    </dgm:pt>
    <dgm:pt modelId="{BE6C40DB-D31D-4B48-A77B-548DD3B2901D}" type="sibTrans" cxnId="{0C881DE5-397A-4012-AE79-68AB02BFF7FE}">
      <dgm:prSet/>
      <dgm:spPr/>
      <dgm:t>
        <a:bodyPr/>
        <a:lstStyle/>
        <a:p>
          <a:endParaRPr lang="ru-RU"/>
        </a:p>
      </dgm:t>
    </dgm:pt>
    <dgm:pt modelId="{6C749008-2234-401D-8D32-3BA7BA02CC78}" type="pres">
      <dgm:prSet presAssocID="{0E48D396-A96B-4C26-8F03-5E1EF62F31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C4093-B1A8-4237-807E-0A26B2E54463}" type="pres">
      <dgm:prSet presAssocID="{AF435FA2-A6E2-4585-BF04-B9A0F2616157}" presName="composite" presStyleCnt="0"/>
      <dgm:spPr/>
    </dgm:pt>
    <dgm:pt modelId="{98E7219E-F261-4FB7-9DA1-C325ACF69066}" type="pres">
      <dgm:prSet presAssocID="{AF435FA2-A6E2-4585-BF04-B9A0F2616157}" presName="parTx" presStyleLbl="alignNode1" presStyleIdx="0" presStyleCnt="3" custScaleX="98373" custScaleY="106360" custLinFactNeighborX="584" custLinFactNeighborY="-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E178D-20B5-40ED-980C-7FAFFEBB209F}" type="pres">
      <dgm:prSet presAssocID="{AF435FA2-A6E2-4585-BF04-B9A0F2616157}" presName="desTx" presStyleLbl="alignAccFollowNode1" presStyleIdx="0" presStyleCnt="3" custLinFactNeighborX="291" custLinFactNeighborY="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68984-D944-48BB-A0CF-81C67D078C93}" type="pres">
      <dgm:prSet presAssocID="{06654DB3-3AC4-49A0-865F-61E216EC5C9E}" presName="space" presStyleCnt="0"/>
      <dgm:spPr/>
    </dgm:pt>
    <dgm:pt modelId="{A754162C-4CBB-4C30-8CCA-517B97B2D887}" type="pres">
      <dgm:prSet presAssocID="{5446D31F-5E79-4324-9340-64A1E8730E05}" presName="composite" presStyleCnt="0"/>
      <dgm:spPr/>
    </dgm:pt>
    <dgm:pt modelId="{116E33A9-AE53-4C04-B08A-06705AE63162}" type="pres">
      <dgm:prSet presAssocID="{5446D31F-5E79-4324-9340-64A1E8730E05}" presName="parTx" presStyleLbl="alignNode1" presStyleIdx="1" presStyleCnt="3" custScaleY="114728" custLinFactNeighborX="-3422" custLinFactNeighborY="2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390F3-2415-4BB8-BDC8-97AA9F324A6C}" type="pres">
      <dgm:prSet presAssocID="{5446D31F-5E79-4324-9340-64A1E8730E05}" presName="desTx" presStyleLbl="alignAccFollowNode1" presStyleIdx="1" presStyleCnt="3" custScaleY="97269" custLinFactNeighborX="-3205" custLinFactNeighborY="2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C2F6-0461-495A-AB53-CE85519F9982}" type="pres">
      <dgm:prSet presAssocID="{7AB7BD5E-6BD8-434A-AB5D-2DE8441D5958}" presName="space" presStyleCnt="0"/>
      <dgm:spPr/>
    </dgm:pt>
    <dgm:pt modelId="{44B08BC8-678C-4F15-B4CF-4A714491BD7B}" type="pres">
      <dgm:prSet presAssocID="{74246E84-4D80-4BF0-B4C2-E2F5CB91708C}" presName="composite" presStyleCnt="0"/>
      <dgm:spPr/>
    </dgm:pt>
    <dgm:pt modelId="{14AEBA18-A7BA-45FA-9FC6-9DADF7635F3A}" type="pres">
      <dgm:prSet presAssocID="{74246E84-4D80-4BF0-B4C2-E2F5CB91708C}" presName="parTx" presStyleLbl="alignNode1" presStyleIdx="2" presStyleCnt="3" custScaleX="133406" custScaleY="180927" custLinFactNeighborX="-8216" custLinFactNeighborY="-37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2DBD1-34DF-4129-9C1D-F394C75DB341}" type="pres">
      <dgm:prSet presAssocID="{74246E84-4D80-4BF0-B4C2-E2F5CB91708C}" presName="desTx" presStyleLbl="alignAccFollowNode1" presStyleIdx="2" presStyleCnt="3" custScaleX="129225" custScaleY="97356" custLinFactNeighborX="-5180" custLinFactNeighborY="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59A32-437E-451D-94EA-A31F92C1697F}" type="presOf" srcId="{5446D31F-5E79-4324-9340-64A1E8730E05}" destId="{116E33A9-AE53-4C04-B08A-06705AE63162}" srcOrd="0" destOrd="0" presId="urn:microsoft.com/office/officeart/2005/8/layout/hList1"/>
    <dgm:cxn modelId="{0C881DE5-397A-4012-AE79-68AB02BFF7FE}" srcId="{74246E84-4D80-4BF0-B4C2-E2F5CB91708C}" destId="{9984921E-672B-4507-8E79-B0448A58EF63}" srcOrd="3" destOrd="0" parTransId="{144C3D1A-30C3-430B-94E3-785DB93046A0}" sibTransId="{BE6C40DB-D31D-4B48-A77B-548DD3B2901D}"/>
    <dgm:cxn modelId="{52A6ECBD-A1D2-4697-9EF5-E868FAEEFBBB}" srcId="{AF435FA2-A6E2-4585-BF04-B9A0F2616157}" destId="{E4261A99-7A95-4928-BAD1-A40212E64109}" srcOrd="0" destOrd="0" parTransId="{1A2A07FF-B28F-435C-9207-AC4B970E6AFE}" sibTransId="{2ACA51E5-0611-4598-863E-6A5F27EB8E66}"/>
    <dgm:cxn modelId="{6D11D182-147D-43AD-9EC9-5411C6D6CEB2}" type="presOf" srcId="{9984921E-672B-4507-8E79-B0448A58EF63}" destId="{B9E2DBD1-34DF-4129-9C1D-F394C75DB341}" srcOrd="0" destOrd="3" presId="urn:microsoft.com/office/officeart/2005/8/layout/hList1"/>
    <dgm:cxn modelId="{4E845DA8-E928-450A-AA3C-B58F0AF81F78}" type="presOf" srcId="{7D667853-925A-4FAE-A26E-D61707E8E1DC}" destId="{B9E2DBD1-34DF-4129-9C1D-F394C75DB341}" srcOrd="0" destOrd="1" presId="urn:microsoft.com/office/officeart/2005/8/layout/hList1"/>
    <dgm:cxn modelId="{F1783DBB-E960-466C-9435-75D5CEB53915}" type="presOf" srcId="{84A548DE-2B74-43BB-8255-AD35EC5E0FEC}" destId="{B9E2DBD1-34DF-4129-9C1D-F394C75DB341}" srcOrd="0" destOrd="0" presId="urn:microsoft.com/office/officeart/2005/8/layout/hList1"/>
    <dgm:cxn modelId="{B8B89C6B-585B-465C-9D4F-4ED95CB43B9A}" type="presOf" srcId="{5A95664C-1858-45BC-B68A-A89A97BBBF1A}" destId="{A78390F3-2415-4BB8-BDC8-97AA9F324A6C}" srcOrd="0" destOrd="0" presId="urn:microsoft.com/office/officeart/2005/8/layout/hList1"/>
    <dgm:cxn modelId="{4ADB7AE2-3DC0-448A-98D1-390DAA7A5756}" srcId="{0E48D396-A96B-4C26-8F03-5E1EF62F31E7}" destId="{5446D31F-5E79-4324-9340-64A1E8730E05}" srcOrd="1" destOrd="0" parTransId="{F86051E7-CB06-4899-8EC7-54606D81AAD0}" sibTransId="{7AB7BD5E-6BD8-434A-AB5D-2DE8441D5958}"/>
    <dgm:cxn modelId="{40CD19AE-76AC-4ED1-851C-F17027D8566B}" srcId="{0E48D396-A96B-4C26-8F03-5E1EF62F31E7}" destId="{74246E84-4D80-4BF0-B4C2-E2F5CB91708C}" srcOrd="2" destOrd="0" parTransId="{A5AA632F-7450-4D5C-8DCF-D9D5E4AC5E3A}" sibTransId="{68D258DF-1128-4C4F-8C58-24832B145E27}"/>
    <dgm:cxn modelId="{B07EE0C5-291B-4281-BBFB-7879462738D9}" srcId="{74246E84-4D80-4BF0-B4C2-E2F5CB91708C}" destId="{7D667853-925A-4FAE-A26E-D61707E8E1DC}" srcOrd="1" destOrd="0" parTransId="{AE33331F-9505-4FDD-A97C-575F74BB8A66}" sibTransId="{9BCBFEAF-5DDB-469B-8E65-ED459ABA8861}"/>
    <dgm:cxn modelId="{3B592FCC-68B8-4FC1-BB43-E1FC4BD80180}" type="presOf" srcId="{A99B3424-1E90-4DD4-9B8D-8C4088BED369}" destId="{B9E2DBD1-34DF-4129-9C1D-F394C75DB341}" srcOrd="0" destOrd="2" presId="urn:microsoft.com/office/officeart/2005/8/layout/hList1"/>
    <dgm:cxn modelId="{FBF8605F-147E-48F5-AED5-787FC75E4CB3}" type="presOf" srcId="{E4261A99-7A95-4928-BAD1-A40212E64109}" destId="{AD2E178D-20B5-40ED-980C-7FAFFEBB209F}" srcOrd="0" destOrd="0" presId="urn:microsoft.com/office/officeart/2005/8/layout/hList1"/>
    <dgm:cxn modelId="{634B7499-7AB6-4B8C-93FD-C07125663EE4}" type="presOf" srcId="{AF435FA2-A6E2-4585-BF04-B9A0F2616157}" destId="{98E7219E-F261-4FB7-9DA1-C325ACF69066}" srcOrd="0" destOrd="0" presId="urn:microsoft.com/office/officeart/2005/8/layout/hList1"/>
    <dgm:cxn modelId="{230C803D-7896-4FE7-BF51-9551A89876A8}" srcId="{74246E84-4D80-4BF0-B4C2-E2F5CB91708C}" destId="{A99B3424-1E90-4DD4-9B8D-8C4088BED369}" srcOrd="2" destOrd="0" parTransId="{1C6C59FD-97B5-407F-9D0B-65F7A17595B7}" sibTransId="{0DA9DD31-BD34-4B93-AA70-4D47DCB072B9}"/>
    <dgm:cxn modelId="{394ACEBF-0362-45F3-B647-A0A006FDE9CB}" type="presOf" srcId="{0E48D396-A96B-4C26-8F03-5E1EF62F31E7}" destId="{6C749008-2234-401D-8D32-3BA7BA02CC78}" srcOrd="0" destOrd="0" presId="urn:microsoft.com/office/officeart/2005/8/layout/hList1"/>
    <dgm:cxn modelId="{A8D5D28B-17FA-41C7-B542-0CFE01AFCDBA}" srcId="{74246E84-4D80-4BF0-B4C2-E2F5CB91708C}" destId="{84A548DE-2B74-43BB-8255-AD35EC5E0FEC}" srcOrd="0" destOrd="0" parTransId="{DC1BFCAD-1A34-416A-9851-0AAD23EFF198}" sibTransId="{5428E6AA-475D-444F-88BC-9AFCDDBCA2D3}"/>
    <dgm:cxn modelId="{ECB6631A-B2A6-420B-B5D1-50CF31E23503}" srcId="{74246E84-4D80-4BF0-B4C2-E2F5CB91708C}" destId="{35421079-604C-4D5F-AEA6-8B069AB55C7D}" srcOrd="4" destOrd="0" parTransId="{E7537C86-3FC0-4734-BC73-21BA18CCF90B}" sibTransId="{8C34E807-6FA4-46F8-9727-24616AAF9CD6}"/>
    <dgm:cxn modelId="{C273B326-61B2-4E0F-97CB-F7CC5943AE11}" srcId="{5446D31F-5E79-4324-9340-64A1E8730E05}" destId="{5A95664C-1858-45BC-B68A-A89A97BBBF1A}" srcOrd="0" destOrd="0" parTransId="{6F73A54E-984F-4347-9A36-F00B1F277DF0}" sibTransId="{C95B22CA-76C9-4E1A-99C7-D0C99B421780}"/>
    <dgm:cxn modelId="{724AFB6B-B31F-4BCD-A081-215875E6A941}" type="presOf" srcId="{35421079-604C-4D5F-AEA6-8B069AB55C7D}" destId="{B9E2DBD1-34DF-4129-9C1D-F394C75DB341}" srcOrd="0" destOrd="4" presId="urn:microsoft.com/office/officeart/2005/8/layout/hList1"/>
    <dgm:cxn modelId="{5F1F9FDE-591E-4DA1-B37D-D8ADDFB9E8A1}" srcId="{0E48D396-A96B-4C26-8F03-5E1EF62F31E7}" destId="{AF435FA2-A6E2-4585-BF04-B9A0F2616157}" srcOrd="0" destOrd="0" parTransId="{40113D39-425E-400A-9916-1C05AA12809C}" sibTransId="{06654DB3-3AC4-49A0-865F-61E216EC5C9E}"/>
    <dgm:cxn modelId="{06944CA9-D61F-401F-B90F-FA051E8372DF}" type="presOf" srcId="{74246E84-4D80-4BF0-B4C2-E2F5CB91708C}" destId="{14AEBA18-A7BA-45FA-9FC6-9DADF7635F3A}" srcOrd="0" destOrd="0" presId="urn:microsoft.com/office/officeart/2005/8/layout/hList1"/>
    <dgm:cxn modelId="{948944A0-6C4D-4CF2-B55F-1EB6CB7FC044}" type="presParOf" srcId="{6C749008-2234-401D-8D32-3BA7BA02CC78}" destId="{6BBC4093-B1A8-4237-807E-0A26B2E54463}" srcOrd="0" destOrd="0" presId="urn:microsoft.com/office/officeart/2005/8/layout/hList1"/>
    <dgm:cxn modelId="{3CD65FCB-2BEC-423A-B032-FCBD01F6E669}" type="presParOf" srcId="{6BBC4093-B1A8-4237-807E-0A26B2E54463}" destId="{98E7219E-F261-4FB7-9DA1-C325ACF69066}" srcOrd="0" destOrd="0" presId="urn:microsoft.com/office/officeart/2005/8/layout/hList1"/>
    <dgm:cxn modelId="{0214C1F6-220F-4EE8-A3D0-DD077027DFBF}" type="presParOf" srcId="{6BBC4093-B1A8-4237-807E-0A26B2E54463}" destId="{AD2E178D-20B5-40ED-980C-7FAFFEBB209F}" srcOrd="1" destOrd="0" presId="urn:microsoft.com/office/officeart/2005/8/layout/hList1"/>
    <dgm:cxn modelId="{5A61E0C8-F7A7-4DFE-9784-923176D6054C}" type="presParOf" srcId="{6C749008-2234-401D-8D32-3BA7BA02CC78}" destId="{34B68984-D944-48BB-A0CF-81C67D078C93}" srcOrd="1" destOrd="0" presId="urn:microsoft.com/office/officeart/2005/8/layout/hList1"/>
    <dgm:cxn modelId="{3BCCF57D-88FF-41BE-BB6A-223702440D23}" type="presParOf" srcId="{6C749008-2234-401D-8D32-3BA7BA02CC78}" destId="{A754162C-4CBB-4C30-8CCA-517B97B2D887}" srcOrd="2" destOrd="0" presId="urn:microsoft.com/office/officeart/2005/8/layout/hList1"/>
    <dgm:cxn modelId="{D64309DE-CF84-48E0-B722-B856C692E8C5}" type="presParOf" srcId="{A754162C-4CBB-4C30-8CCA-517B97B2D887}" destId="{116E33A9-AE53-4C04-B08A-06705AE63162}" srcOrd="0" destOrd="0" presId="urn:microsoft.com/office/officeart/2005/8/layout/hList1"/>
    <dgm:cxn modelId="{A7075C53-5A83-48B8-A8B9-79099B157D03}" type="presParOf" srcId="{A754162C-4CBB-4C30-8CCA-517B97B2D887}" destId="{A78390F3-2415-4BB8-BDC8-97AA9F324A6C}" srcOrd="1" destOrd="0" presId="urn:microsoft.com/office/officeart/2005/8/layout/hList1"/>
    <dgm:cxn modelId="{E14A9177-CDDF-44D7-8F6B-79A302707B4F}" type="presParOf" srcId="{6C749008-2234-401D-8D32-3BA7BA02CC78}" destId="{1ADEC2F6-0461-495A-AB53-CE85519F9982}" srcOrd="3" destOrd="0" presId="urn:microsoft.com/office/officeart/2005/8/layout/hList1"/>
    <dgm:cxn modelId="{F537BD9E-2C2A-4713-A19B-66BA9694EDAA}" type="presParOf" srcId="{6C749008-2234-401D-8D32-3BA7BA02CC78}" destId="{44B08BC8-678C-4F15-B4CF-4A714491BD7B}" srcOrd="4" destOrd="0" presId="urn:microsoft.com/office/officeart/2005/8/layout/hList1"/>
    <dgm:cxn modelId="{78832B3F-8709-4198-B2CF-1D1009879129}" type="presParOf" srcId="{44B08BC8-678C-4F15-B4CF-4A714491BD7B}" destId="{14AEBA18-A7BA-45FA-9FC6-9DADF7635F3A}" srcOrd="0" destOrd="0" presId="urn:microsoft.com/office/officeart/2005/8/layout/hList1"/>
    <dgm:cxn modelId="{46794157-3A1D-452A-A25D-1673C2550863}" type="presParOf" srcId="{44B08BC8-678C-4F15-B4CF-4A714491BD7B}" destId="{B9E2DBD1-34DF-4129-9C1D-F394C75DB3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B5058B-AFA1-48EA-99ED-EDA365100736}">
      <dsp:nvSpPr>
        <dsp:cNvPr id="0" name=""/>
        <dsp:cNvSpPr/>
      </dsp:nvSpPr>
      <dsp:spPr>
        <a:xfrm>
          <a:off x="0" y="66050"/>
          <a:ext cx="8358246" cy="1560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Приказ № 954 от «12» августа 2020 г. «Об утверждении федерального государственного образовательного стандарта высшего образования – бакалавриат по направлению подготовки 38.03.01 Экономика»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0" y="66050"/>
        <a:ext cx="8358246" cy="1560780"/>
      </dsp:txXfrm>
    </dsp:sp>
    <dsp:sp modelId="{288B95B9-F3B9-4A2D-BF0E-5F4F8BBD7538}">
      <dsp:nvSpPr>
        <dsp:cNvPr id="0" name=""/>
        <dsp:cNvSpPr/>
      </dsp:nvSpPr>
      <dsp:spPr>
        <a:xfrm>
          <a:off x="0" y="1648502"/>
          <a:ext cx="8358246" cy="1560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Приказ № 970 от «12» августа 2020 г. «Об утверждении федерального государственного образовательного стандарта высшего образования – бакалавриат по направлению подготовки 38.03.02 Менеджмент»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0" y="1648502"/>
        <a:ext cx="8358246" cy="1560780"/>
      </dsp:txXfrm>
    </dsp:sp>
    <dsp:sp modelId="{8CB717FC-F687-4277-B966-A24558372521}">
      <dsp:nvSpPr>
        <dsp:cNvPr id="0" name=""/>
        <dsp:cNvSpPr/>
      </dsp:nvSpPr>
      <dsp:spPr>
        <a:xfrm>
          <a:off x="0" y="3275522"/>
          <a:ext cx="8358246" cy="1560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Организация может осуществляться в очной, </a:t>
          </a:r>
          <a:r>
            <a:rPr lang="ru-RU" sz="2300" b="1" u="sng" kern="1200" dirty="0" smtClean="0">
              <a:latin typeface="Arial" pitchFamily="34" charset="0"/>
              <a:cs typeface="Arial" pitchFamily="34" charset="0"/>
            </a:rPr>
            <a:t>очно-заочной</a:t>
          </a:r>
          <a:r>
            <a:rPr lang="ru-RU" sz="2300" kern="1200" dirty="0" smtClean="0">
              <a:latin typeface="Arial" pitchFamily="34" charset="0"/>
              <a:cs typeface="Arial" pitchFamily="34" charset="0"/>
            </a:rPr>
            <a:t> и </a:t>
          </a:r>
          <a:r>
            <a:rPr lang="ru-RU" sz="2300" b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заочной формах</a:t>
          </a:r>
          <a:r>
            <a:rPr lang="ru-RU" sz="23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*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0" y="3275522"/>
        <a:ext cx="8358246" cy="15607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9076E-4FD7-47D9-BFCD-A79A4BFA235E}">
      <dsp:nvSpPr>
        <dsp:cNvPr id="0" name=""/>
        <dsp:cNvSpPr/>
      </dsp:nvSpPr>
      <dsp:spPr>
        <a:xfrm>
          <a:off x="0" y="241221"/>
          <a:ext cx="8229600" cy="4043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Основу образовательного процесса при </a:t>
          </a:r>
          <a:r>
            <a:rPr lang="ru-RU" sz="2400" kern="1200" dirty="0" err="1" smtClean="0"/>
            <a:t>онлайн</a:t>
          </a:r>
          <a:r>
            <a:rPr lang="ru-RU" sz="2400" kern="1200" dirty="0" smtClean="0"/>
            <a:t> обучении в дистанционном формате составляет </a:t>
          </a:r>
          <a:r>
            <a:rPr lang="ru-RU" sz="2400" b="1" i="0" u="none" kern="1200" dirty="0" smtClean="0">
              <a:solidFill>
                <a:srgbClr val="FF0000"/>
              </a:solidFill>
            </a:rPr>
            <a:t>целенаправленная и контролируемая интенсивная самостоятельная работа обучаемого</a:t>
          </a:r>
          <a:r>
            <a:rPr lang="ru-RU" sz="2400" i="0" u="none" kern="1200" dirty="0" smtClean="0">
              <a:solidFill>
                <a:srgbClr val="FF0000"/>
              </a:solidFill>
            </a:rPr>
            <a:t>, </a:t>
          </a:r>
          <a:r>
            <a:rPr lang="ru-RU" sz="2400" kern="1200" dirty="0" smtClean="0"/>
            <a:t>который может учиться в удобном для себя месте, имея при себе комплект специальных средств обучения и </a:t>
          </a:r>
          <a:r>
            <a:rPr lang="ru-RU" sz="2400" b="1" i="0" kern="1200" dirty="0" smtClean="0"/>
            <a:t>согласованную возможность контакта с преподавателем</a:t>
          </a:r>
          <a:r>
            <a:rPr lang="ru-RU" sz="2400" i="0" kern="1200" dirty="0" smtClean="0"/>
            <a:t>.</a:t>
          </a:r>
          <a:endParaRPr lang="ru-RU" sz="2400" i="0" kern="1200" dirty="0"/>
        </a:p>
      </dsp:txBody>
      <dsp:txXfrm>
        <a:off x="0" y="241221"/>
        <a:ext cx="8229600" cy="40435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E7219E-F261-4FB7-9DA1-C325ACF69066}">
      <dsp:nvSpPr>
        <dsp:cNvPr id="0" name=""/>
        <dsp:cNvSpPr/>
      </dsp:nvSpPr>
      <dsp:spPr>
        <a:xfrm>
          <a:off x="38814" y="101142"/>
          <a:ext cx="2366882" cy="7657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 стороны обучающихся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14" y="101142"/>
        <a:ext cx="2366882" cy="765792"/>
      </dsp:txXfrm>
    </dsp:sp>
    <dsp:sp modelId="{AD2E178D-20B5-40ED-980C-7FAFFEBB209F}">
      <dsp:nvSpPr>
        <dsp:cNvPr id="0" name=""/>
        <dsp:cNvSpPr/>
      </dsp:nvSpPr>
      <dsp:spPr>
        <a:xfrm>
          <a:off x="12192" y="947154"/>
          <a:ext cx="2406028" cy="49324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Формат онлайн обучения увеличил объем самостоятельной работы обучающихся, выполнение которой требует больших временных затрат, дополнительных усилий со стороны обучающихся.	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192" y="947154"/>
        <a:ext cx="2406028" cy="4932421"/>
      </dsp:txXfrm>
    </dsp:sp>
    <dsp:sp modelId="{116E33A9-AE53-4C04-B08A-06705AE63162}">
      <dsp:nvSpPr>
        <dsp:cNvPr id="0" name=""/>
        <dsp:cNvSpPr/>
      </dsp:nvSpPr>
      <dsp:spPr>
        <a:xfrm>
          <a:off x="2665728" y="136309"/>
          <a:ext cx="2406028" cy="82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 стороны преподавателей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5728" y="136309"/>
        <a:ext cx="2406028" cy="826041"/>
      </dsp:txXfrm>
    </dsp:sp>
    <dsp:sp modelId="{A78390F3-2415-4BB8-BDC8-97AA9F324A6C}">
      <dsp:nvSpPr>
        <dsp:cNvPr id="0" name=""/>
        <dsp:cNvSpPr/>
      </dsp:nvSpPr>
      <dsp:spPr>
        <a:xfrm>
          <a:off x="2670949" y="1081858"/>
          <a:ext cx="2406028" cy="47977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Подбор заданий, контроль за выполнением и проверка привели к увеличению рабочей нагрузки преподавателей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2670949" y="1081858"/>
        <a:ext cx="2406028" cy="4797717"/>
      </dsp:txXfrm>
    </dsp:sp>
    <dsp:sp modelId="{14AEBA18-A7BA-45FA-9FC6-9DADF7635F3A}">
      <dsp:nvSpPr>
        <dsp:cNvPr id="0" name=""/>
        <dsp:cNvSpPr/>
      </dsp:nvSpPr>
      <dsp:spPr>
        <a:xfrm>
          <a:off x="5293255" y="0"/>
          <a:ext cx="3209785" cy="1302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Взаимодействие преподавателя и обучающегося играет важную роль в любом учебно-методическом процессе</a:t>
          </a:r>
        </a:p>
      </dsp:txBody>
      <dsp:txXfrm>
        <a:off x="5293255" y="0"/>
        <a:ext cx="3209785" cy="1302674"/>
      </dsp:txXfrm>
    </dsp:sp>
    <dsp:sp modelId="{B9E2DBD1-34DF-4129-9C1D-F394C75DB341}">
      <dsp:nvSpPr>
        <dsp:cNvPr id="0" name=""/>
        <dsp:cNvSpPr/>
      </dsp:nvSpPr>
      <dsp:spPr>
        <a:xfrm>
          <a:off x="5416600" y="1077567"/>
          <a:ext cx="3109189" cy="480200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Цифровые технологии, актуализация учебных программ требуют постоянного поиска новых методов и приемов, которые могут повысить эффективность образовательного процесса.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Онлайн обучение диктует необходимость творческих подходов к выбору организационных форм занятий, использование традиционных и инновационных методов и техник.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Как показал опыт проведения занятий в условиях формата онлайн обучения необходим </a:t>
          </a:r>
          <a:r>
            <a:rPr lang="ru-RU" sz="1300" b="1" u="sng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постоянный</a:t>
          </a:r>
          <a:r>
            <a:rPr lang="ru-RU" sz="1300" u="sng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u="sng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анализ, мониторинг и контроль</a:t>
          </a:r>
          <a:r>
            <a:rPr lang="ru-RU" sz="13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взаимодействия преподавателя и обучающихся со стороны деканата.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6600" y="1077567"/>
        <a:ext cx="3109189" cy="480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0.24109</cdr:x>
      <cdr:y>0.89624</cdr:y>
    </cdr:from>
    <cdr:to>
      <cdr:x>0.97199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624" y="4353728"/>
          <a:ext cx="3600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2023 г.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F810E-9856-4A4C-8D36-CF0542A8A8B1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3187C-9E14-4733-86A4-86E4FEF23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7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F6CF-46FE-44F4-B25F-FA4F0D3D67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98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27B4-4A41-4E1E-9BD5-A8E6188B34EA}" type="datetime1">
              <a:rPr lang="ru-RU" smtClean="0"/>
              <a:pPr/>
              <a:t>19.03.2025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E6FF5E-4583-4207-9617-BE323D2DEE0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99B9D1-134B-4A20-82A7-388F9490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42910" y="1928802"/>
            <a:ext cx="8286808" cy="4081331"/>
          </a:xfrm>
          <a:prstGeom prst="rect">
            <a:avLst/>
          </a:prstGeom>
        </p:spPr>
        <p:txBody>
          <a:bodyPr vert="horz" wrap="square" lIns="0" tIns="46440" rIns="0" bIns="0" rtlCol="0">
            <a:spAutoFit/>
          </a:bodyPr>
          <a:lstStyle/>
          <a:p>
            <a:pPr marL="13039" marR="2551" algn="ctr">
              <a:lnSpc>
                <a:spcPts val="2906"/>
              </a:lnSpc>
              <a:spcBef>
                <a:spcPts val="367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ОРГАНИЗАЦИЯ ОНЛАЙН ОБУЧЕНИЯ ОБУЧАЮЩИХСЯ ОЧНО-ЗАОЧНОЙ ФОРМЫ ПО НАПРАВЛЕНИЯМ ПОДГОТОВКИ </a:t>
            </a:r>
          </a:p>
          <a:p>
            <a:pPr marL="13039" marR="2551" algn="ctr">
              <a:lnSpc>
                <a:spcPts val="2906"/>
              </a:lnSpc>
              <a:spcBef>
                <a:spcPts val="367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38.03.01 Экономика и 38.03.02 Менеджмент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500" b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spcBef>
                <a:spcPts val="28"/>
              </a:spcBef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28"/>
              </a:spcBef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декан ФЭиУ -  Ушакова Т.Н., к.э.н., доцент</a:t>
            </a:r>
          </a:p>
          <a:p>
            <a:pPr marL="6366" algn="ctr">
              <a:spcBef>
                <a:spcPts val="3"/>
              </a:spcBef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6366" algn="ctr">
              <a:spcBef>
                <a:spcPts val="3"/>
              </a:spcBef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6366" algn="ctr">
              <a:spcBef>
                <a:spcPts val="3"/>
              </a:spcBef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6366" algn="ctr">
              <a:spcBef>
                <a:spcPts val="3"/>
              </a:spcBef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6366" algn="ctr">
              <a:spcBef>
                <a:spcPts val="3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25 марта 2025</a:t>
            </a:r>
            <a:r>
              <a:rPr b="1" spc="-3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г.</a:t>
            </a:r>
            <a:endParaRPr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3566" y="798348"/>
            <a:ext cx="1245848" cy="162579"/>
          </a:xfrm>
          <a:prstGeom prst="rect">
            <a:avLst/>
          </a:prstGeom>
        </p:spPr>
        <p:txBody>
          <a:bodyPr vert="horz" wrap="square" lIns="0" tIns="21307" rIns="0" bIns="0" rtlCol="0">
            <a:spAutoFit/>
          </a:bodyPr>
          <a:lstStyle/>
          <a:p>
            <a:pPr marL="6366" marR="2551" indent="529901" algn="r">
              <a:lnSpc>
                <a:spcPts val="1074"/>
              </a:lnSpc>
              <a:spcBef>
                <a:spcPts val="168"/>
              </a:spcBef>
            </a:pPr>
            <a:r>
              <a:rPr sz="1000" b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97" cy="132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Результаты анкетирования обучающихся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03648" y="5898770"/>
            <a:ext cx="215685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2023 г. </a:t>
            </a:r>
            <a:endParaRPr lang="ru-RU" sz="20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5868145" y="5805264"/>
            <a:ext cx="1872208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2024 г. </a:t>
            </a:r>
            <a:endParaRPr lang="ru-RU" sz="2000" b="1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99938688"/>
              </p:ext>
            </p:extLst>
          </p:nvPr>
        </p:nvGraphicFramePr>
        <p:xfrm>
          <a:off x="4572001" y="1444626"/>
          <a:ext cx="4464496" cy="429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068313761"/>
              </p:ext>
            </p:extLst>
          </p:nvPr>
        </p:nvGraphicFramePr>
        <p:xfrm>
          <a:off x="457200" y="1444625"/>
          <a:ext cx="4258816" cy="429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31796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Результаты анкетирования обучающихся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453501564"/>
              </p:ext>
            </p:extLst>
          </p:nvPr>
        </p:nvGraphicFramePr>
        <p:xfrm>
          <a:off x="179512" y="980728"/>
          <a:ext cx="48245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2413967"/>
              </p:ext>
            </p:extLst>
          </p:nvPr>
        </p:nvGraphicFramePr>
        <p:xfrm>
          <a:off x="4427984" y="1052736"/>
          <a:ext cx="4392487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835696" y="6165304"/>
            <a:ext cx="215685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2023 г. </a:t>
            </a:r>
            <a:endParaRPr lang="ru-RU" sz="20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5868144" y="6165304"/>
            <a:ext cx="215685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2024 г. 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104414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Результаты анкетирования обучающихся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3995936" y="692696"/>
          <a:ext cx="5616624" cy="601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251520" y="775455"/>
          <a:ext cx="4464496" cy="608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475656" y="6353944"/>
            <a:ext cx="215685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2023 г. </a:t>
            </a:r>
            <a:endParaRPr lang="ru-RU" sz="2000" b="1" dirty="0"/>
          </a:p>
        </p:txBody>
      </p:sp>
      <p:sp>
        <p:nvSpPr>
          <p:cNvPr id="7" name="TextBox 1"/>
          <p:cNvSpPr txBox="1"/>
          <p:nvPr/>
        </p:nvSpPr>
        <p:spPr>
          <a:xfrm>
            <a:off x="6121993" y="6353944"/>
            <a:ext cx="215685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2024 г.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53599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Результаты анкетирования обучающихся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57158" y="1071546"/>
            <a:ext cx="4040188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Что Вам нравится при обучении в режиме </a:t>
            </a:r>
            <a:r>
              <a:rPr lang="ru-RU" sz="1800" b="1" dirty="0" err="1" smtClean="0">
                <a:solidFill>
                  <a:schemeClr val="tx1"/>
                </a:solidFill>
              </a:rPr>
              <a:t>онлайн</a:t>
            </a:r>
            <a:r>
              <a:rPr lang="ru-RU" sz="1800" b="1" dirty="0" smtClean="0">
                <a:solidFill>
                  <a:schemeClr val="tx1"/>
                </a:solidFill>
              </a:rPr>
              <a:t>? (чел.)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786314" y="1071546"/>
            <a:ext cx="4184651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Какими техническими проблемами вы столкнулись в процессе онлайн обучения? (чел.)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96614725"/>
              </p:ext>
            </p:extLst>
          </p:nvPr>
        </p:nvGraphicFramePr>
        <p:xfrm>
          <a:off x="4643438" y="1988840"/>
          <a:ext cx="4500562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1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623286689"/>
              </p:ext>
            </p:extLst>
          </p:nvPr>
        </p:nvGraphicFramePr>
        <p:xfrm>
          <a:off x="107504" y="1928802"/>
          <a:ext cx="4289841" cy="481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В целях совершенствования усвоения материала и на основе анализа анкетирования обучающихся  по </a:t>
            </a:r>
            <a:r>
              <a:rPr lang="ru-RU" sz="2000" b="1" u="sng" dirty="0" smtClean="0"/>
              <a:t>расчетным и экзаменационным  дисциплинам: </a:t>
            </a:r>
          </a:p>
          <a:p>
            <a:pPr marL="457200" indent="-457200" algn="just"/>
            <a:r>
              <a:rPr lang="ru-RU" sz="2000" dirty="0" smtClean="0"/>
              <a:t>часть контактной работы (2-4 академ. часа) выносится </a:t>
            </a:r>
            <a:r>
              <a:rPr lang="ru-RU" sz="2000" b="1" dirty="0" smtClean="0"/>
              <a:t>в период сессии</a:t>
            </a:r>
          </a:p>
          <a:p>
            <a:pPr marL="457200" indent="-457200" algn="just"/>
            <a:r>
              <a:rPr lang="ru-RU" sz="2000" dirty="0" smtClean="0"/>
              <a:t>занятия проводятся </a:t>
            </a:r>
            <a:r>
              <a:rPr lang="ru-RU" sz="2000" b="1" u="sng" dirty="0" smtClean="0"/>
              <a:t>одновременно</a:t>
            </a:r>
            <a:r>
              <a:rPr lang="ru-RU" sz="2000" b="1" dirty="0" smtClean="0"/>
              <a:t>  в очном формате (</a:t>
            </a:r>
            <a:r>
              <a:rPr lang="ru-RU" sz="2000" dirty="0" smtClean="0"/>
              <a:t>для  местных обучающихся)</a:t>
            </a:r>
            <a:r>
              <a:rPr lang="ru-RU" sz="2000" b="1" dirty="0" smtClean="0"/>
              <a:t> и в онлайн – формате </a:t>
            </a:r>
            <a:r>
              <a:rPr lang="ru-RU" sz="2000" dirty="0" smtClean="0"/>
              <a:t>(для иногородних обучающихся) (математика, статистика) 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24944"/>
            <a:ext cx="595448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Трудности реализации обучения в режиме онлайн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0044" y="1285860"/>
            <a:ext cx="8543956" cy="5090944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Ограниченная эффективность обратной связи между преподавателем и обучающимися.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Отсутствие естественного эмоционального контакта с преподавателем во время занятий.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Взаимодействие преподавателя и обучающегося осложняется тем, что некоторые обучающиеся отказываются включать веб-камеру и микрофон.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Сложность в восприятии и усвоении расчетно-графического материала обучающимися.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Трудности реализации обучения в режиме онлайн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0044" y="1285860"/>
            <a:ext cx="8543956" cy="5090944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 startAt="5"/>
            </a:pPr>
            <a:r>
              <a:rPr lang="ru-RU" dirty="0" smtClean="0"/>
              <a:t>Занятия в онлайн формате не учитывают географическое месторасположение обучающихся и часовые пояса</a:t>
            </a:r>
          </a:p>
          <a:p>
            <a:pPr marL="624078" indent="-514350">
              <a:buFont typeface="+mj-lt"/>
              <a:buAutoNum type="arabicPeriod" startAt="5"/>
            </a:pPr>
            <a:r>
              <a:rPr lang="ru-RU" b="1" dirty="0" smtClean="0"/>
              <a:t>Увеличение объема и роли самостоятельной работы</a:t>
            </a:r>
          </a:p>
          <a:p>
            <a:pPr marL="624078" indent="-514350">
              <a:buFont typeface="+mj-lt"/>
              <a:buAutoNum type="arabicPeriod" startAt="5"/>
            </a:pPr>
            <a:r>
              <a:rPr lang="ru-RU" dirty="0" smtClean="0"/>
              <a:t>Психологическая неготовность обучающихся к самостоятельной учебной деятельности</a:t>
            </a:r>
          </a:p>
          <a:p>
            <a:pPr marL="624078" indent="-514350">
              <a:buFont typeface="+mj-lt"/>
              <a:buAutoNum type="arabicPeriod" startAt="5"/>
            </a:pPr>
            <a:r>
              <a:rPr lang="ru-RU" b="1" dirty="0" smtClean="0">
                <a:solidFill>
                  <a:srgbClr val="FF0000"/>
                </a:solidFill>
              </a:rPr>
              <a:t>Для повышения мотивации обучающихся и заинтересованности в выполнении практических заданий и самостоятельной работы значительно увеличивается время подготовки к занятиям у преподавателей</a:t>
            </a:r>
          </a:p>
          <a:p>
            <a:pPr marL="624078" indent="-514350">
              <a:buFont typeface="+mj-lt"/>
              <a:buAutoNum type="arabicPeriod" startAt="5"/>
            </a:pPr>
            <a:r>
              <a:rPr lang="ru-RU" dirty="0" smtClean="0"/>
              <a:t>Технические проблемы у обеих сторон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052737"/>
          <a:ext cx="8190651" cy="1991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0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128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Курс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38.03.01 Экономика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38.03.02 Менеджмент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Абсолютная успеваемость – 95,4</a:t>
                      </a:r>
                    </a:p>
                    <a:p>
                      <a:r>
                        <a:rPr lang="ru-RU" sz="1600" dirty="0" smtClean="0"/>
                        <a:t>Средний балл – 4,3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Абсолютная успеваемость – 95,9</a:t>
                      </a:r>
                    </a:p>
                    <a:p>
                      <a:r>
                        <a:rPr lang="ru-RU" sz="1600" dirty="0" smtClean="0"/>
                        <a:t>Средний балл – 4,4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Абсолютная успеваемость – 97,4 </a:t>
                      </a:r>
                    </a:p>
                    <a:p>
                      <a:r>
                        <a:rPr lang="ru-RU" sz="1600" dirty="0" smtClean="0"/>
                        <a:t>Средний балл – 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Абсолютная успеваемость – 92,2</a:t>
                      </a:r>
                    </a:p>
                    <a:p>
                      <a:r>
                        <a:rPr lang="ru-RU" sz="1600" dirty="0" smtClean="0"/>
                        <a:t>Средний балл – 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Итоги </a:t>
            </a:r>
            <a:r>
              <a:rPr lang="ru-RU" u="sng" dirty="0" err="1" smtClean="0">
                <a:solidFill>
                  <a:schemeClr val="tx1"/>
                </a:solidFill>
              </a:rPr>
              <a:t>онлайн</a:t>
            </a:r>
            <a:r>
              <a:rPr lang="ru-RU" dirty="0" smtClean="0">
                <a:solidFill>
                  <a:schemeClr val="tx1"/>
                </a:solidFill>
              </a:rPr>
              <a:t>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4096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курс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3645024"/>
          <a:ext cx="864096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2023-2024уч.г.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2024-2025уч.г.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составил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 чел.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Отчислено, из них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чел. (14%)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чел. (6%)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академическую задолженность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чел.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собственному желанию </a:t>
                      </a:r>
                      <a:r>
                        <a:rPr lang="ru-RU" sz="1400" i="1" dirty="0" smtClean="0"/>
                        <a:t>(по причине болезни, трудности</a:t>
                      </a:r>
                      <a:r>
                        <a:rPr lang="ru-RU" sz="1400" i="1" baseline="0" dirty="0" smtClean="0"/>
                        <a:t> обучения в режиме </a:t>
                      </a:r>
                      <a:r>
                        <a:rPr lang="ru-RU" sz="1400" i="1" baseline="0" dirty="0" err="1" smtClean="0"/>
                        <a:t>онлайн</a:t>
                      </a:r>
                      <a:r>
                        <a:rPr lang="ru-RU" sz="1400" i="1" baseline="0" dirty="0" smtClean="0"/>
                        <a:t>, в связи с производственной загруженностью)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чел.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чел.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692696"/>
          <a:ext cx="8705911" cy="58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Благодарю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89732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35824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286388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Обучение по программе бакалавриата допускается в заочной форме при получении лицами второго или последующего высшего образования.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500034" y="7857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7283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Обучение  в режиме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Онлайн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осуществляется 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1 - 3 курсах ФЭиУ по направлениям подготовки:</a:t>
            </a:r>
          </a:p>
          <a:p>
            <a:pPr>
              <a:buNone/>
            </a:pP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На 1 </a:t>
            </a:r>
            <a:r>
              <a:rPr lang="ru-RU" b="1" u="sng" smtClean="0">
                <a:latin typeface="Arial" pitchFamily="34" charset="0"/>
                <a:cs typeface="Arial" pitchFamily="34" charset="0"/>
              </a:rPr>
              <a:t>марта 2025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 курс 38.03.01 Экономика – 17 чел.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 курс 38.03.02 Менеджмент – 12 чел.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 курс 38.03.01 Экономика – 18 чел.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 курс 38.03.02 Менеджмент – 11 чел.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курс 38.03.01 Экономика – 21 чел.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курс 38.03.02 Менеджмент – 11 чел.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Всего: 90 чел.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805192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экономики и управления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гуманитарных наук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иностранных языков и русского языка как иностранного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медицинской и биологической физики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мобилизационной подготовки здравоохранения и медицины катастроф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патологической анатомии, судебной медицины и права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педагогики и психологии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Кафедра физической культуры и медицинской реабилитации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Кафедры, ведущие образовательную деятельность на факультете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00066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Перед началом учебного процесса в режиме онлайн проводится организационное собрание </a:t>
            </a:r>
          </a:p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Количество занятий в неделю: 3-4 раза в неделю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Начало занятий: с 18.00 часов</a:t>
            </a:r>
          </a:p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Продолжительность занятий:</a:t>
            </a:r>
          </a:p>
          <a:p>
            <a:pPr algn="just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в режиме онлайн - 2 академ. часа; </a:t>
            </a:r>
          </a:p>
          <a:p>
            <a:pPr algn="just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практическая работа (самостоятельное выполнение задания) - 2 академ. часа </a:t>
            </a:r>
          </a:p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После каждого лекционного занятия проводится тестирование</a:t>
            </a:r>
          </a:p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Лекционные и практические (семинарские) занятия проводятся на платформе СДО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MOODLE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9600" b="1" u="sng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Pruffme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Ведется видеозапись лекционных и практических занятий</a:t>
            </a:r>
          </a:p>
          <a:p>
            <a:pPr algn="just"/>
            <a:r>
              <a:rPr lang="ru-RU" sz="9600" dirty="0" smtClean="0">
                <a:latin typeface="Arial" pitchFamily="34" charset="0"/>
                <a:cs typeface="Arial" pitchFamily="34" charset="0"/>
              </a:rPr>
              <a:t>Экзаменационные сессии проводятся очно 2 раза в год согласно графику учебного процесса и расписанию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Организация учебного процесса </a:t>
            </a:r>
            <a:endParaRPr lang="ru-RU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 организационном собрании  обучающиеся ознакамливаются с учебным планом на текущий семестр</a:t>
            </a:r>
            <a:endParaRPr lang="ru-RU" dirty="0"/>
          </a:p>
        </p:txBody>
      </p:sp>
      <p:pic>
        <p:nvPicPr>
          <p:cNvPr id="1026" name="Picture 2" descr="E:\СГМУ 2024-2025 учебный год\УС местный\25.03.2025\Эконом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44008" cy="5256584"/>
          </a:xfrm>
          <a:prstGeom prst="rect">
            <a:avLst/>
          </a:prstGeom>
          <a:noFill/>
        </p:spPr>
      </p:pic>
      <p:pic>
        <p:nvPicPr>
          <p:cNvPr id="1027" name="Picture 3" descr="E:\СГМУ 2024-2025 учебный год\УС местный\25.03.2025\Менедж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680" y="1340768"/>
            <a:ext cx="4656320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Занятие в режиме Онлайн (платформа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Pruffme</a:t>
            </a:r>
            <a:r>
              <a:rPr lang="en-US" dirty="0" smtClean="0">
                <a:solidFill>
                  <a:schemeClr val="tx1"/>
                </a:solidFill>
                <a:effectLst/>
              </a:rPr>
              <a:t>)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95" t="3577" r="3831" b="4875"/>
          <a:stretch>
            <a:fillRect/>
          </a:stretch>
        </p:blipFill>
        <p:spPr bwMode="auto">
          <a:xfrm>
            <a:off x="500034" y="1571612"/>
            <a:ext cx="79616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Результаты анкетирования обучающихся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598526267"/>
              </p:ext>
            </p:extLst>
          </p:nvPr>
        </p:nvGraphicFramePr>
        <p:xfrm>
          <a:off x="0" y="1428736"/>
          <a:ext cx="4788024" cy="444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12351765"/>
              </p:ext>
            </p:extLst>
          </p:nvPr>
        </p:nvGraphicFramePr>
        <p:xfrm>
          <a:off x="4788025" y="1428736"/>
          <a:ext cx="3960439" cy="459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5868144" y="5749820"/>
            <a:ext cx="3600400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2024 г. 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1992</TotalTime>
  <Words>902</Words>
  <Application>Microsoft Office PowerPoint</Application>
  <PresentationFormat>Экран (4:3)</PresentationFormat>
  <Paragraphs>140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Слайд 4</vt:lpstr>
      <vt:lpstr>Кафедры, ведущие образовательную деятельность на факультете</vt:lpstr>
      <vt:lpstr>Организация учебного процесса </vt:lpstr>
      <vt:lpstr>Слайд 7</vt:lpstr>
      <vt:lpstr>Занятие в режиме Онлайн (платформа Pruffme)</vt:lpstr>
      <vt:lpstr>Результаты анкетирования обучающихся</vt:lpstr>
      <vt:lpstr>Результаты анкетирования обучающихся</vt:lpstr>
      <vt:lpstr>Результаты анкетирования обучающихся</vt:lpstr>
      <vt:lpstr>Результаты анкетирования обучающихся</vt:lpstr>
      <vt:lpstr>Результаты анкетирования обучающихся</vt:lpstr>
      <vt:lpstr>Слайд 14</vt:lpstr>
      <vt:lpstr>Трудности реализации обучения в режиме онлайн</vt:lpstr>
      <vt:lpstr>Трудности реализации обучения в режиме онлайн</vt:lpstr>
      <vt:lpstr>Итоги онлайн обучения</vt:lpstr>
      <vt:lpstr>Выводы</vt:lpstr>
      <vt:lpstr>Благодарю за внимание!</vt:lpstr>
    </vt:vector>
  </TitlesOfParts>
  <Company>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государственный медицинский университет</dc:title>
  <dc:creator>Admin</dc:creator>
  <cp:lastModifiedBy>ushakovatn</cp:lastModifiedBy>
  <cp:revision>545</cp:revision>
  <dcterms:created xsi:type="dcterms:W3CDTF">2010-05-31T09:49:00Z</dcterms:created>
  <dcterms:modified xsi:type="dcterms:W3CDTF">2025-03-19T05:28:21Z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2B5C689BCD98494F911A6B4DA7960D2A_12</vt:lpwstr>
  </property>
  <property fmtid="{D5CDD505-2E9C-101B-9397-08002B2CF9AE}" pid="3" name="KSOProductBuildVer">
    <vt:lpwstr>1049-12.2.0.13306</vt:lpwstr>
  </property>
</Properties>
</file>